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1" r:id="rId3"/>
    <p:sldId id="259" r:id="rId4"/>
    <p:sldId id="262" r:id="rId5"/>
    <p:sldId id="266" r:id="rId6"/>
    <p:sldId id="263" r:id="rId7"/>
    <p:sldId id="265" r:id="rId8"/>
    <p:sldId id="267" r:id="rId9"/>
    <p:sldId id="274" r:id="rId10"/>
    <p:sldId id="276" r:id="rId11"/>
    <p:sldId id="277" r:id="rId12"/>
    <p:sldId id="278" r:id="rId13"/>
    <p:sldId id="268" r:id="rId14"/>
    <p:sldId id="275" r:id="rId15"/>
    <p:sldId id="271" r:id="rId16"/>
    <p:sldId id="273" r:id="rId17"/>
    <p:sldId id="279" r:id="rId18"/>
  </p:sldIdLst>
  <p:sldSz cx="12192000" cy="6858000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AEA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6" d="100"/>
          <a:sy n="76" d="100"/>
        </p:scale>
        <p:origin x="540" y="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B8A24-20CB-43F5-80E3-4DD227C96785}" type="datetimeFigureOut">
              <a:rPr lang="pt-PT" smtClean="0"/>
              <a:t>30/11/2016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E8081-4131-4AB4-AD9A-E1F2D9CC651B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2888926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B8A24-20CB-43F5-80E3-4DD227C96785}" type="datetimeFigureOut">
              <a:rPr lang="pt-PT" smtClean="0"/>
              <a:t>30/11/2016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E8081-4131-4AB4-AD9A-E1F2D9CC651B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9174489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B8A24-20CB-43F5-80E3-4DD227C96785}" type="datetimeFigureOut">
              <a:rPr lang="pt-PT" smtClean="0"/>
              <a:t>30/11/2016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E8081-4131-4AB4-AD9A-E1F2D9CC651B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0578015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B8A24-20CB-43F5-80E3-4DD227C96785}" type="datetimeFigureOut">
              <a:rPr lang="pt-PT" smtClean="0"/>
              <a:t>30/11/2016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E8081-4131-4AB4-AD9A-E1F2D9CC651B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9634011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B8A24-20CB-43F5-80E3-4DD227C96785}" type="datetimeFigureOut">
              <a:rPr lang="pt-PT" smtClean="0"/>
              <a:t>30/11/2016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E8081-4131-4AB4-AD9A-E1F2D9CC651B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6922090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B8A24-20CB-43F5-80E3-4DD227C96785}" type="datetimeFigureOut">
              <a:rPr lang="pt-PT" smtClean="0"/>
              <a:t>30/11/2016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E8081-4131-4AB4-AD9A-E1F2D9CC651B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3017650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B8A24-20CB-43F5-80E3-4DD227C96785}" type="datetimeFigureOut">
              <a:rPr lang="pt-PT" smtClean="0"/>
              <a:t>30/11/2016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E8081-4131-4AB4-AD9A-E1F2D9CC651B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4974265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B8A24-20CB-43F5-80E3-4DD227C96785}" type="datetimeFigureOut">
              <a:rPr lang="pt-PT" smtClean="0"/>
              <a:t>30/11/2016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E8081-4131-4AB4-AD9A-E1F2D9CC651B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397713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B8A24-20CB-43F5-80E3-4DD227C96785}" type="datetimeFigureOut">
              <a:rPr lang="pt-PT" smtClean="0"/>
              <a:t>30/11/2016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E8081-4131-4AB4-AD9A-E1F2D9CC651B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5736206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B8A24-20CB-43F5-80E3-4DD227C96785}" type="datetimeFigureOut">
              <a:rPr lang="pt-PT" smtClean="0"/>
              <a:t>30/11/2016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E8081-4131-4AB4-AD9A-E1F2D9CC651B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8831220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B8A24-20CB-43F5-80E3-4DD227C96785}" type="datetimeFigureOut">
              <a:rPr lang="pt-PT" smtClean="0"/>
              <a:t>30/11/2016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E8081-4131-4AB4-AD9A-E1F2D9CC651B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0507050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FB8A24-20CB-43F5-80E3-4DD227C96785}" type="datetimeFigureOut">
              <a:rPr lang="pt-PT" smtClean="0"/>
              <a:t>30/11/2016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7E8081-4131-4AB4-AD9A-E1F2D9CC651B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5669635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Conexão reta 5"/>
          <p:cNvCxnSpPr/>
          <p:nvPr/>
        </p:nvCxnSpPr>
        <p:spPr>
          <a:xfrm flipV="1">
            <a:off x="1543075" y="123418"/>
            <a:ext cx="9824982" cy="58992"/>
          </a:xfrm>
          <a:prstGeom prst="line">
            <a:avLst/>
          </a:prstGeom>
          <a:ln w="3810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2" name="Rectângulo 1"/>
          <p:cNvSpPr/>
          <p:nvPr/>
        </p:nvSpPr>
        <p:spPr>
          <a:xfrm>
            <a:off x="1838779" y="2065464"/>
            <a:ext cx="8838315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PT" sz="96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Introdução ao …</a:t>
            </a:r>
          </a:p>
          <a:p>
            <a:pPr algn="ctr"/>
            <a:r>
              <a:rPr lang="pt-PT" sz="9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Word</a:t>
            </a:r>
            <a:endParaRPr lang="pt-PT" sz="96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  <p:cxnSp>
        <p:nvCxnSpPr>
          <p:cNvPr id="8" name="Conexão reta 5"/>
          <p:cNvCxnSpPr/>
          <p:nvPr/>
        </p:nvCxnSpPr>
        <p:spPr>
          <a:xfrm flipV="1">
            <a:off x="1575325" y="5982181"/>
            <a:ext cx="9365225" cy="58993"/>
          </a:xfrm>
          <a:prstGeom prst="line">
            <a:avLst/>
          </a:prstGeom>
          <a:ln w="3810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5" name="Rectângulo 1"/>
          <p:cNvSpPr/>
          <p:nvPr/>
        </p:nvSpPr>
        <p:spPr>
          <a:xfrm>
            <a:off x="0" y="408544"/>
            <a:ext cx="1219199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PT" sz="20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Agrupamento de Escolas D. Maria II</a:t>
            </a:r>
          </a:p>
          <a:p>
            <a:pPr algn="ctr"/>
            <a:r>
              <a:rPr lang="pt-PT" sz="20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Escola Básica de Lamaçães</a:t>
            </a:r>
          </a:p>
          <a:p>
            <a:pPr algn="ctr"/>
            <a:r>
              <a:rPr lang="pt-PT" sz="20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Biblioteca</a:t>
            </a:r>
            <a:endParaRPr lang="pt-PT" sz="2000" b="1" cap="none" spc="100" dirty="0" smtClean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1528" y="385638"/>
            <a:ext cx="1034501" cy="906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6094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Imagem 27"/>
          <p:cNvPicPr/>
          <p:nvPr/>
        </p:nvPicPr>
        <p:blipFill rotWithShape="1">
          <a:blip r:embed="rId2"/>
          <a:srcRect l="40922" b="-398"/>
          <a:stretch/>
        </p:blipFill>
        <p:spPr bwMode="auto">
          <a:xfrm>
            <a:off x="2109227" y="1500579"/>
            <a:ext cx="7175293" cy="461448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0" name="CaixaDeTexto 9"/>
          <p:cNvSpPr txBox="1"/>
          <p:nvPr/>
        </p:nvSpPr>
        <p:spPr>
          <a:xfrm>
            <a:off x="8826705" y="517222"/>
            <a:ext cx="37755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600" b="1" dirty="0">
                <a:solidFill>
                  <a:srgbClr val="002060"/>
                </a:solidFill>
              </a:rPr>
              <a:t>2</a:t>
            </a:r>
            <a:r>
              <a:rPr lang="pt-PT" sz="3600" b="1" dirty="0" smtClean="0">
                <a:solidFill>
                  <a:srgbClr val="002060"/>
                </a:solidFill>
              </a:rPr>
              <a:t>. Criar pasta</a:t>
            </a:r>
            <a:endParaRPr lang="pt-PT" sz="3600" b="1" dirty="0">
              <a:solidFill>
                <a:srgbClr val="002060"/>
              </a:solidFill>
            </a:endParaRPr>
          </a:p>
        </p:txBody>
      </p:sp>
      <p:sp>
        <p:nvSpPr>
          <p:cNvPr id="25" name="CaixaDeTexto 24"/>
          <p:cNvSpPr txBox="1"/>
          <p:nvPr/>
        </p:nvSpPr>
        <p:spPr>
          <a:xfrm>
            <a:off x="2482603" y="2267173"/>
            <a:ext cx="28464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000" b="1" dirty="0" smtClean="0">
                <a:solidFill>
                  <a:schemeClr val="bg1"/>
                </a:solidFill>
              </a:rPr>
              <a:t>Clica em Novo</a:t>
            </a:r>
            <a:endParaRPr lang="pt-PT" sz="2000" b="1" dirty="0">
              <a:solidFill>
                <a:schemeClr val="bg1"/>
              </a:solidFill>
            </a:endParaRPr>
          </a:p>
        </p:txBody>
      </p:sp>
      <p:sp>
        <p:nvSpPr>
          <p:cNvPr id="26" name="Retângulo 25"/>
          <p:cNvSpPr/>
          <p:nvPr/>
        </p:nvSpPr>
        <p:spPr>
          <a:xfrm>
            <a:off x="2482603" y="2267540"/>
            <a:ext cx="1650143" cy="362549"/>
          </a:xfrm>
          <a:prstGeom prst="rect">
            <a:avLst/>
          </a:prstGeom>
          <a:noFill/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7" name="Seta para baixo 26"/>
          <p:cNvSpPr/>
          <p:nvPr/>
        </p:nvSpPr>
        <p:spPr>
          <a:xfrm>
            <a:off x="2955475" y="2623039"/>
            <a:ext cx="274422" cy="1580252"/>
          </a:xfrm>
          <a:prstGeom prst="downArrow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9" name="Retângulo 28"/>
          <p:cNvSpPr/>
          <p:nvPr/>
        </p:nvSpPr>
        <p:spPr>
          <a:xfrm>
            <a:off x="5048450" y="2467228"/>
            <a:ext cx="1307732" cy="614398"/>
          </a:xfrm>
          <a:prstGeom prst="rect">
            <a:avLst/>
          </a:prstGeom>
          <a:noFill/>
          <a:ln w="28575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30" name="CaixaDeTexto 29"/>
          <p:cNvSpPr txBox="1"/>
          <p:nvPr/>
        </p:nvSpPr>
        <p:spPr>
          <a:xfrm>
            <a:off x="5062155" y="2448814"/>
            <a:ext cx="1294028" cy="584775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pt-PT" sz="3200" b="1" dirty="0" smtClean="0">
                <a:solidFill>
                  <a:schemeClr val="bg1"/>
                </a:solidFill>
              </a:rPr>
              <a:t>Pasta </a:t>
            </a:r>
            <a:endParaRPr lang="pt-PT" sz="3200" b="1" dirty="0">
              <a:solidFill>
                <a:schemeClr val="bg1"/>
              </a:solidFill>
            </a:endParaRPr>
          </a:p>
        </p:txBody>
      </p:sp>
      <p:sp>
        <p:nvSpPr>
          <p:cNvPr id="31" name="Seta para baixo 30"/>
          <p:cNvSpPr/>
          <p:nvPr/>
        </p:nvSpPr>
        <p:spPr>
          <a:xfrm>
            <a:off x="5245426" y="3143329"/>
            <a:ext cx="337739" cy="1008897"/>
          </a:xfrm>
          <a:prstGeom prst="down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cxnSp>
        <p:nvCxnSpPr>
          <p:cNvPr id="12" name="Conexão reta 5"/>
          <p:cNvCxnSpPr/>
          <p:nvPr/>
        </p:nvCxnSpPr>
        <p:spPr>
          <a:xfrm flipV="1">
            <a:off x="1621536" y="311926"/>
            <a:ext cx="9824982" cy="58992"/>
          </a:xfrm>
          <a:prstGeom prst="line">
            <a:avLst/>
          </a:prstGeom>
          <a:ln w="3810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3" name="Conexão reta 5"/>
          <p:cNvCxnSpPr/>
          <p:nvPr/>
        </p:nvCxnSpPr>
        <p:spPr>
          <a:xfrm flipV="1">
            <a:off x="1748781" y="6423100"/>
            <a:ext cx="9824982" cy="58992"/>
          </a:xfrm>
          <a:prstGeom prst="line">
            <a:avLst/>
          </a:prstGeom>
          <a:ln w="3810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8975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Imagem 27"/>
          <p:cNvPicPr/>
          <p:nvPr/>
        </p:nvPicPr>
        <p:blipFill rotWithShape="1">
          <a:blip r:embed="rId2"/>
          <a:srcRect l="40922" b="-398"/>
          <a:stretch/>
        </p:blipFill>
        <p:spPr bwMode="auto">
          <a:xfrm>
            <a:off x="2271460" y="1314448"/>
            <a:ext cx="7175293" cy="461448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7" name="Conexão reta 6"/>
          <p:cNvCxnSpPr/>
          <p:nvPr/>
        </p:nvCxnSpPr>
        <p:spPr>
          <a:xfrm>
            <a:off x="479322" y="6476076"/>
            <a:ext cx="8967431" cy="4917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" name="CaixaDeTexto 9"/>
          <p:cNvSpPr txBox="1"/>
          <p:nvPr/>
        </p:nvSpPr>
        <p:spPr>
          <a:xfrm>
            <a:off x="8826705" y="370918"/>
            <a:ext cx="37755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600" b="1" dirty="0">
                <a:solidFill>
                  <a:srgbClr val="002060"/>
                </a:solidFill>
              </a:rPr>
              <a:t>2</a:t>
            </a:r>
            <a:r>
              <a:rPr lang="pt-PT" sz="3600" b="1" dirty="0" smtClean="0">
                <a:solidFill>
                  <a:srgbClr val="002060"/>
                </a:solidFill>
              </a:rPr>
              <a:t>. Criar pasta</a:t>
            </a:r>
            <a:endParaRPr lang="pt-PT" sz="3600" b="1" dirty="0">
              <a:solidFill>
                <a:srgbClr val="002060"/>
              </a:solidFill>
            </a:endParaRPr>
          </a:p>
        </p:txBody>
      </p:sp>
      <p:sp>
        <p:nvSpPr>
          <p:cNvPr id="29" name="Retângulo 28"/>
          <p:cNvSpPr/>
          <p:nvPr/>
        </p:nvSpPr>
        <p:spPr>
          <a:xfrm>
            <a:off x="5293935" y="1806874"/>
            <a:ext cx="3532770" cy="1289225"/>
          </a:xfrm>
          <a:prstGeom prst="rect">
            <a:avLst/>
          </a:prstGeom>
          <a:noFill/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solidFill>
                <a:srgbClr val="002060"/>
              </a:solidFill>
            </a:endParaRPr>
          </a:p>
        </p:txBody>
      </p:sp>
      <p:sp>
        <p:nvSpPr>
          <p:cNvPr id="13" name="CaixaDeTexto 12"/>
          <p:cNvSpPr txBox="1"/>
          <p:nvPr/>
        </p:nvSpPr>
        <p:spPr>
          <a:xfrm>
            <a:off x="5293935" y="1612118"/>
            <a:ext cx="41528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800" b="1" dirty="0" smtClean="0">
                <a:solidFill>
                  <a:schemeClr val="bg1"/>
                </a:solidFill>
              </a:rPr>
              <a:t>Clica no lado direito do rato e dá-lhe o nome         </a:t>
            </a:r>
            <a:r>
              <a:rPr lang="pt-PT" sz="4000" b="1" dirty="0" smtClean="0">
                <a:solidFill>
                  <a:schemeClr val="bg1"/>
                </a:solidFill>
              </a:rPr>
              <a:t>Formação</a:t>
            </a:r>
            <a:r>
              <a:rPr lang="pt-PT" sz="2800" b="1" dirty="0" smtClean="0">
                <a:solidFill>
                  <a:srgbClr val="002060"/>
                </a:solidFill>
              </a:rPr>
              <a:t> </a:t>
            </a:r>
            <a:endParaRPr lang="pt-PT" sz="2800" b="1" dirty="0">
              <a:solidFill>
                <a:srgbClr val="002060"/>
              </a:solidFill>
            </a:endParaRPr>
          </a:p>
        </p:txBody>
      </p:sp>
      <p:sp>
        <p:nvSpPr>
          <p:cNvPr id="2" name="Seta para baixo 1"/>
          <p:cNvSpPr/>
          <p:nvPr/>
        </p:nvSpPr>
        <p:spPr>
          <a:xfrm>
            <a:off x="6164826" y="3110505"/>
            <a:ext cx="45719" cy="4571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3" name="Seta para baixo 2"/>
          <p:cNvSpPr/>
          <p:nvPr/>
        </p:nvSpPr>
        <p:spPr>
          <a:xfrm>
            <a:off x="5442155" y="3267456"/>
            <a:ext cx="294968" cy="729357"/>
          </a:xfrm>
          <a:prstGeom prst="downArrow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cxnSp>
        <p:nvCxnSpPr>
          <p:cNvPr id="11" name="Conexão reta 5"/>
          <p:cNvCxnSpPr/>
          <p:nvPr/>
        </p:nvCxnSpPr>
        <p:spPr>
          <a:xfrm flipV="1">
            <a:off x="1414272" y="370918"/>
            <a:ext cx="9824982" cy="58992"/>
          </a:xfrm>
          <a:prstGeom prst="line">
            <a:avLst/>
          </a:prstGeom>
          <a:ln w="3810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00128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Imagem 28"/>
          <p:cNvPicPr/>
          <p:nvPr/>
        </p:nvPicPr>
        <p:blipFill rotWithShape="1">
          <a:blip r:embed="rId2"/>
          <a:srcRect r="691" b="74963"/>
          <a:stretch/>
        </p:blipFill>
        <p:spPr bwMode="auto">
          <a:xfrm>
            <a:off x="1621536" y="2121409"/>
            <a:ext cx="9046464" cy="3901440"/>
          </a:xfrm>
          <a:prstGeom prst="rect">
            <a:avLst/>
          </a:prstGeom>
          <a:ln w="12700">
            <a:solidFill>
              <a:schemeClr val="accent5">
                <a:lumMod val="50000"/>
              </a:schemeClr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0" name="CaixaDeTexto 9"/>
          <p:cNvSpPr txBox="1"/>
          <p:nvPr/>
        </p:nvSpPr>
        <p:spPr>
          <a:xfrm>
            <a:off x="8607551" y="553798"/>
            <a:ext cx="37755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600" b="1" dirty="0" smtClean="0">
                <a:solidFill>
                  <a:srgbClr val="002060"/>
                </a:solidFill>
              </a:rPr>
              <a:t>Inserir imagens </a:t>
            </a:r>
            <a:endParaRPr lang="pt-PT" sz="3600" b="1" dirty="0">
              <a:solidFill>
                <a:srgbClr val="002060"/>
              </a:solidFill>
            </a:endParaRPr>
          </a:p>
        </p:txBody>
      </p:sp>
      <p:sp>
        <p:nvSpPr>
          <p:cNvPr id="25" name="CaixaDeTexto 24"/>
          <p:cNvSpPr txBox="1"/>
          <p:nvPr/>
        </p:nvSpPr>
        <p:spPr>
          <a:xfrm>
            <a:off x="1402080" y="862178"/>
            <a:ext cx="11274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000" b="1" dirty="0" smtClean="0">
                <a:solidFill>
                  <a:srgbClr val="002060"/>
                </a:solidFill>
              </a:rPr>
              <a:t>Inserir</a:t>
            </a:r>
            <a:endParaRPr lang="pt-PT" sz="2000" b="1" dirty="0">
              <a:solidFill>
                <a:srgbClr val="002060"/>
              </a:solidFill>
            </a:endParaRPr>
          </a:p>
        </p:txBody>
      </p:sp>
      <p:sp>
        <p:nvSpPr>
          <p:cNvPr id="26" name="Retângulo 25"/>
          <p:cNvSpPr/>
          <p:nvPr/>
        </p:nvSpPr>
        <p:spPr>
          <a:xfrm>
            <a:off x="1402080" y="796301"/>
            <a:ext cx="853440" cy="465987"/>
          </a:xfrm>
          <a:prstGeom prst="rect">
            <a:avLst/>
          </a:prstGeom>
          <a:noFill/>
          <a:ln w="28575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cxnSp>
        <p:nvCxnSpPr>
          <p:cNvPr id="17" name="Conexão reta 5"/>
          <p:cNvCxnSpPr/>
          <p:nvPr/>
        </p:nvCxnSpPr>
        <p:spPr>
          <a:xfrm flipV="1">
            <a:off x="1509745" y="6624268"/>
            <a:ext cx="9824982" cy="58992"/>
          </a:xfrm>
          <a:prstGeom prst="line">
            <a:avLst/>
          </a:prstGeom>
          <a:ln w="3810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9" name="Conexão reta 5"/>
          <p:cNvCxnSpPr/>
          <p:nvPr/>
        </p:nvCxnSpPr>
        <p:spPr>
          <a:xfrm flipV="1">
            <a:off x="1621536" y="370918"/>
            <a:ext cx="9824982" cy="58992"/>
          </a:xfrm>
          <a:prstGeom prst="line">
            <a:avLst/>
          </a:prstGeom>
          <a:ln w="3810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8" name="Conexão recta unidireccional 27"/>
          <p:cNvCxnSpPr/>
          <p:nvPr/>
        </p:nvCxnSpPr>
        <p:spPr>
          <a:xfrm>
            <a:off x="1792448" y="1303581"/>
            <a:ext cx="853216" cy="1232355"/>
          </a:xfrm>
          <a:prstGeom prst="straightConnector1">
            <a:avLst/>
          </a:prstGeom>
          <a:ln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CaixaDeTexto 20"/>
          <p:cNvSpPr txBox="1"/>
          <p:nvPr/>
        </p:nvSpPr>
        <p:spPr>
          <a:xfrm>
            <a:off x="2962657" y="842942"/>
            <a:ext cx="11704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000" b="1" dirty="0" smtClean="0">
                <a:solidFill>
                  <a:srgbClr val="002060"/>
                </a:solidFill>
              </a:rPr>
              <a:t>Imagem</a:t>
            </a:r>
            <a:endParaRPr lang="pt-PT" sz="2000" b="1" dirty="0">
              <a:solidFill>
                <a:srgbClr val="002060"/>
              </a:solidFill>
            </a:endParaRPr>
          </a:p>
        </p:txBody>
      </p:sp>
      <p:sp>
        <p:nvSpPr>
          <p:cNvPr id="22" name="Retângulo 25"/>
          <p:cNvSpPr/>
          <p:nvPr/>
        </p:nvSpPr>
        <p:spPr>
          <a:xfrm>
            <a:off x="2791968" y="901353"/>
            <a:ext cx="1341121" cy="341699"/>
          </a:xfrm>
          <a:prstGeom prst="rect">
            <a:avLst/>
          </a:prstGeom>
          <a:noFill/>
          <a:ln w="28575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cxnSp>
        <p:nvCxnSpPr>
          <p:cNvPr id="31" name="Conexão recta unidireccional 30"/>
          <p:cNvCxnSpPr/>
          <p:nvPr/>
        </p:nvCxnSpPr>
        <p:spPr>
          <a:xfrm>
            <a:off x="3426402" y="1449402"/>
            <a:ext cx="0" cy="1403525"/>
          </a:xfrm>
          <a:prstGeom prst="straightConnector1">
            <a:avLst/>
          </a:prstGeom>
          <a:ln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38095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Conexão reta 5"/>
          <p:cNvCxnSpPr/>
          <p:nvPr/>
        </p:nvCxnSpPr>
        <p:spPr>
          <a:xfrm flipV="1">
            <a:off x="1840992" y="745718"/>
            <a:ext cx="9824982" cy="58992"/>
          </a:xfrm>
          <a:prstGeom prst="line">
            <a:avLst/>
          </a:prstGeom>
          <a:ln w="3810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2" name="Rectângulo 1"/>
          <p:cNvSpPr/>
          <p:nvPr/>
        </p:nvSpPr>
        <p:spPr>
          <a:xfrm>
            <a:off x="1377696" y="1731264"/>
            <a:ext cx="883831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PT" sz="9600" b="1" cap="none" spc="10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Tarefas</a:t>
            </a:r>
            <a:endParaRPr lang="pt-PT" sz="96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  <p:cxnSp>
        <p:nvCxnSpPr>
          <p:cNvPr id="8" name="Conexão reta 5"/>
          <p:cNvCxnSpPr/>
          <p:nvPr/>
        </p:nvCxnSpPr>
        <p:spPr>
          <a:xfrm flipV="1">
            <a:off x="1575325" y="5982181"/>
            <a:ext cx="9365225" cy="58993"/>
          </a:xfrm>
          <a:prstGeom prst="line">
            <a:avLst/>
          </a:prstGeom>
          <a:ln w="3810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108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aixaDeTexto 9"/>
          <p:cNvSpPr txBox="1"/>
          <p:nvPr/>
        </p:nvSpPr>
        <p:spPr>
          <a:xfrm>
            <a:off x="8200103" y="1002890"/>
            <a:ext cx="37755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600" b="1" dirty="0">
                <a:solidFill>
                  <a:srgbClr val="002060"/>
                </a:solidFill>
              </a:rPr>
              <a:t>1</a:t>
            </a:r>
            <a:r>
              <a:rPr lang="pt-PT" sz="3600" b="1" dirty="0" smtClean="0">
                <a:solidFill>
                  <a:srgbClr val="002060"/>
                </a:solidFill>
              </a:rPr>
              <a:t>. Janela do </a:t>
            </a:r>
            <a:r>
              <a:rPr lang="pt-PT" sz="3600" b="1" dirty="0" err="1" smtClean="0">
                <a:solidFill>
                  <a:srgbClr val="002060"/>
                </a:solidFill>
              </a:rPr>
              <a:t>word</a:t>
            </a:r>
            <a:endParaRPr lang="pt-PT" sz="3600" b="1" dirty="0">
              <a:solidFill>
                <a:srgbClr val="002060"/>
              </a:solidFill>
            </a:endParaRPr>
          </a:p>
        </p:txBody>
      </p:sp>
      <p:sp>
        <p:nvSpPr>
          <p:cNvPr id="11" name="CaixaDeTexto 10"/>
          <p:cNvSpPr txBox="1"/>
          <p:nvPr/>
        </p:nvSpPr>
        <p:spPr>
          <a:xfrm>
            <a:off x="811161" y="4985006"/>
            <a:ext cx="42669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b="1" dirty="0">
                <a:solidFill>
                  <a:srgbClr val="002060"/>
                </a:solidFill>
              </a:rPr>
              <a:t>No menu iniciar, clica no ícone do </a:t>
            </a:r>
            <a:r>
              <a:rPr lang="pt-PT" sz="2400" b="1" dirty="0" err="1">
                <a:solidFill>
                  <a:srgbClr val="002060"/>
                </a:solidFill>
              </a:rPr>
              <a:t>word</a:t>
            </a:r>
            <a:endParaRPr lang="pt-PT" sz="2400" b="1" dirty="0">
              <a:solidFill>
                <a:srgbClr val="002060"/>
              </a:solidFill>
            </a:endParaRPr>
          </a:p>
        </p:txBody>
      </p:sp>
      <p:sp>
        <p:nvSpPr>
          <p:cNvPr id="12" name="Retângulo 11"/>
          <p:cNvSpPr/>
          <p:nvPr/>
        </p:nvSpPr>
        <p:spPr>
          <a:xfrm>
            <a:off x="811161" y="4986331"/>
            <a:ext cx="3952568" cy="781665"/>
          </a:xfrm>
          <a:prstGeom prst="rect">
            <a:avLst/>
          </a:prstGeom>
          <a:noFill/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solidFill>
                <a:srgbClr val="002060"/>
              </a:solidFill>
            </a:endParaRPr>
          </a:p>
        </p:txBody>
      </p:sp>
      <p:cxnSp>
        <p:nvCxnSpPr>
          <p:cNvPr id="8" name="Conexão reta 5"/>
          <p:cNvCxnSpPr/>
          <p:nvPr/>
        </p:nvCxnSpPr>
        <p:spPr>
          <a:xfrm flipV="1">
            <a:off x="1621536" y="759916"/>
            <a:ext cx="9824982" cy="58992"/>
          </a:xfrm>
          <a:prstGeom prst="line">
            <a:avLst/>
          </a:prstGeom>
          <a:ln w="3810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9" name="Conexão reta 5"/>
          <p:cNvCxnSpPr/>
          <p:nvPr/>
        </p:nvCxnSpPr>
        <p:spPr>
          <a:xfrm flipV="1">
            <a:off x="1286256" y="6030950"/>
            <a:ext cx="9824982" cy="58992"/>
          </a:xfrm>
          <a:prstGeom prst="line">
            <a:avLst/>
          </a:prstGeom>
          <a:ln w="3810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pic>
        <p:nvPicPr>
          <p:cNvPr id="13" name="Imagem 12"/>
          <p:cNvPicPr/>
          <p:nvPr/>
        </p:nvPicPr>
        <p:blipFill rotWithShape="1">
          <a:blip r:embed="rId2"/>
          <a:srcRect t="46200" r="42179"/>
          <a:stretch/>
        </p:blipFill>
        <p:spPr bwMode="auto">
          <a:xfrm>
            <a:off x="2787446" y="1326055"/>
            <a:ext cx="4870020" cy="335567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5" name="Seta para cima 14"/>
          <p:cNvSpPr/>
          <p:nvPr/>
        </p:nvSpPr>
        <p:spPr>
          <a:xfrm>
            <a:off x="2989890" y="1816609"/>
            <a:ext cx="387294" cy="2974848"/>
          </a:xfrm>
          <a:prstGeom prst="upArrow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67380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aixaDeTexto 9"/>
          <p:cNvSpPr txBox="1"/>
          <p:nvPr/>
        </p:nvSpPr>
        <p:spPr>
          <a:xfrm>
            <a:off x="8826705" y="218518"/>
            <a:ext cx="37755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600" b="1" dirty="0">
                <a:solidFill>
                  <a:srgbClr val="002060"/>
                </a:solidFill>
              </a:rPr>
              <a:t>1</a:t>
            </a:r>
            <a:r>
              <a:rPr lang="pt-PT" sz="3600" b="1" dirty="0" smtClean="0">
                <a:solidFill>
                  <a:srgbClr val="002060"/>
                </a:solidFill>
              </a:rPr>
              <a:t>. Formatar letra</a:t>
            </a:r>
            <a:endParaRPr lang="pt-PT" sz="3600" b="1" dirty="0">
              <a:solidFill>
                <a:srgbClr val="002060"/>
              </a:solidFill>
            </a:endParaRPr>
          </a:p>
        </p:txBody>
      </p:sp>
      <p:cxnSp>
        <p:nvCxnSpPr>
          <p:cNvPr id="11" name="Conexão reta 5"/>
          <p:cNvCxnSpPr/>
          <p:nvPr/>
        </p:nvCxnSpPr>
        <p:spPr>
          <a:xfrm flipV="1">
            <a:off x="1414272" y="370918"/>
            <a:ext cx="9824982" cy="58992"/>
          </a:xfrm>
          <a:prstGeom prst="line">
            <a:avLst/>
          </a:prstGeom>
          <a:ln w="3810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4" name="CaixaDeTexto 3"/>
          <p:cNvSpPr txBox="1"/>
          <p:nvPr/>
        </p:nvSpPr>
        <p:spPr>
          <a:xfrm>
            <a:off x="698500" y="427383"/>
            <a:ext cx="10236200" cy="7294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800" dirty="0"/>
              <a:t>1 – Copia a frase:</a:t>
            </a:r>
          </a:p>
          <a:p>
            <a:pPr algn="ctr"/>
            <a:r>
              <a:rPr lang="pt-PT" sz="2800" b="1" dirty="0" smtClean="0"/>
              <a:t>Formação em </a:t>
            </a:r>
            <a:r>
              <a:rPr lang="pt-PT" sz="2800" b="1" dirty="0" err="1" smtClean="0"/>
              <a:t>word</a:t>
            </a:r>
            <a:endParaRPr lang="pt-PT" sz="3200" b="1" dirty="0"/>
          </a:p>
          <a:p>
            <a:pPr algn="just"/>
            <a:r>
              <a:rPr lang="pt-PT" sz="2800" dirty="0" smtClean="0">
                <a:cs typeface="Times New Roman" panose="02020603050405020304" pitchFamily="18" charset="0"/>
              </a:rPr>
              <a:t>	</a:t>
            </a:r>
            <a:r>
              <a:rPr lang="pt-PT" sz="2800" u="sng" dirty="0" smtClean="0">
                <a:cs typeface="Times New Roman" panose="02020603050405020304" pitchFamily="18" charset="0"/>
              </a:rPr>
              <a:t>Hoje</a:t>
            </a:r>
            <a:r>
              <a:rPr lang="pt-PT" sz="2800" dirty="0" smtClean="0">
                <a:cs typeface="Times New Roman" panose="02020603050405020304" pitchFamily="18" charset="0"/>
              </a:rPr>
              <a:t> viemos à </a:t>
            </a:r>
            <a:r>
              <a:rPr lang="pt-PT" sz="2800" b="1" dirty="0" smtClean="0">
                <a:cs typeface="Times New Roman" panose="02020603050405020304" pitchFamily="18" charset="0"/>
              </a:rPr>
              <a:t>Biblioteca da Escola Básica de Lamaçães </a:t>
            </a:r>
            <a:r>
              <a:rPr lang="pt-PT" sz="2800" dirty="0" smtClean="0">
                <a:cs typeface="Times New Roman" panose="02020603050405020304" pitchFamily="18" charset="0"/>
              </a:rPr>
              <a:t>para treinarmos as nossas </a:t>
            </a:r>
            <a:r>
              <a:rPr lang="pt-PT" sz="2800" i="1" dirty="0" smtClean="0">
                <a:cs typeface="Times New Roman" panose="02020603050405020304" pitchFamily="18" charset="0"/>
              </a:rPr>
              <a:t>competências digitais.</a:t>
            </a:r>
            <a:endParaRPr lang="pt-PT" sz="2800" i="1" dirty="0"/>
          </a:p>
          <a:p>
            <a:pPr algn="just"/>
            <a:r>
              <a:rPr lang="pt-PT" sz="2000" dirty="0"/>
              <a:t> </a:t>
            </a:r>
            <a:r>
              <a:rPr lang="pt-PT" sz="2800" dirty="0" smtClean="0"/>
              <a:t>2- Coloca o título   em Times New </a:t>
            </a:r>
            <a:r>
              <a:rPr lang="pt-PT" sz="2800" dirty="0" err="1" smtClean="0"/>
              <a:t>Roman</a:t>
            </a:r>
            <a:r>
              <a:rPr lang="pt-PT" sz="2800" dirty="0" smtClean="0"/>
              <a:t>, tamanho 14, a negrito e centrado.</a:t>
            </a:r>
          </a:p>
          <a:p>
            <a:pPr algn="just"/>
            <a:r>
              <a:rPr lang="pt-PT" sz="2800" dirty="0" smtClean="0"/>
              <a:t> 3-  Escreve a frase em </a:t>
            </a:r>
            <a:r>
              <a:rPr lang="pt-PT" sz="2800" dirty="0"/>
              <a:t>Times New </a:t>
            </a:r>
            <a:r>
              <a:rPr lang="pt-PT" sz="2800" dirty="0" err="1"/>
              <a:t>Roman</a:t>
            </a:r>
            <a:r>
              <a:rPr lang="pt-PT" sz="2800" dirty="0"/>
              <a:t>, tamanho </a:t>
            </a:r>
            <a:r>
              <a:rPr lang="pt-PT" sz="2800" dirty="0" smtClean="0"/>
              <a:t>12, com a palavra “hoje” sublinhada, “ </a:t>
            </a:r>
            <a:r>
              <a:rPr lang="pt-PT" sz="2800" dirty="0"/>
              <a:t>Biblioteca da Escola Básica de </a:t>
            </a:r>
            <a:r>
              <a:rPr lang="pt-PT" sz="2800" dirty="0" smtClean="0"/>
              <a:t>Lamaçães” a negrito e “competências digitais” a itálico.</a:t>
            </a:r>
          </a:p>
          <a:p>
            <a:pPr algn="just"/>
            <a:r>
              <a:rPr lang="pt-PT" sz="2800" dirty="0" smtClean="0"/>
              <a:t>4- Não te esqueças de assinalar o parágrafo.</a:t>
            </a:r>
          </a:p>
          <a:p>
            <a:pPr algn="just"/>
            <a:r>
              <a:rPr lang="pt-PT" sz="2800" dirty="0" smtClean="0"/>
              <a:t>5- </a:t>
            </a:r>
            <a:r>
              <a:rPr lang="pt-PT" sz="2800" dirty="0"/>
              <a:t>Assina </a:t>
            </a:r>
            <a:r>
              <a:rPr lang="pt-PT" sz="2800" dirty="0"/>
              <a:t>o teu trabalho, escrevendo o teu nome à direita</a:t>
            </a:r>
            <a:r>
              <a:rPr lang="pt-PT" sz="2800" dirty="0"/>
              <a:t>.</a:t>
            </a:r>
          </a:p>
          <a:p>
            <a:pPr algn="just"/>
            <a:r>
              <a:rPr lang="pt-PT" sz="2800" dirty="0"/>
              <a:t>6 </a:t>
            </a:r>
            <a:r>
              <a:rPr lang="pt-PT" sz="2800" dirty="0"/>
              <a:t>- Faz o alinhamento do texto justificado, com espaçamento entre linhas de 1,5.</a:t>
            </a:r>
          </a:p>
          <a:p>
            <a:pPr algn="just"/>
            <a:r>
              <a:rPr lang="pt-PT" sz="2800" dirty="0"/>
              <a:t>7 - Para </a:t>
            </a:r>
            <a:r>
              <a:rPr lang="pt-PT" sz="2800" dirty="0"/>
              <a:t>não perderes o teu trabalho, guarda-o, no Ambiente de </a:t>
            </a:r>
            <a:r>
              <a:rPr lang="pt-PT" sz="2800" dirty="0"/>
              <a:t>trabalho, e dá-lhe o nome “Word – 1ª sessão”. </a:t>
            </a:r>
            <a:endParaRPr lang="pt-PT" sz="2800" dirty="0"/>
          </a:p>
          <a:p>
            <a:pPr algn="just"/>
            <a:endParaRPr lang="pt-PT" sz="2400" dirty="0"/>
          </a:p>
          <a:p>
            <a:pPr algn="just"/>
            <a:endParaRPr lang="pt-PT" sz="2400" dirty="0"/>
          </a:p>
        </p:txBody>
      </p:sp>
    </p:spTree>
    <p:extLst>
      <p:ext uri="{BB962C8B-B14F-4D97-AF65-F5344CB8AC3E}">
        <p14:creationId xmlns:p14="http://schemas.microsoft.com/office/powerpoint/2010/main" val="787808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aixaDeTexto 9"/>
          <p:cNvSpPr txBox="1"/>
          <p:nvPr/>
        </p:nvSpPr>
        <p:spPr>
          <a:xfrm>
            <a:off x="7505701" y="370918"/>
            <a:ext cx="50965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600" b="1" dirty="0" smtClean="0">
                <a:solidFill>
                  <a:srgbClr val="002060"/>
                </a:solidFill>
              </a:rPr>
              <a:t>3.Cortar, copiar e colar </a:t>
            </a:r>
            <a:endParaRPr lang="pt-PT" sz="3600" b="1" dirty="0">
              <a:solidFill>
                <a:srgbClr val="002060"/>
              </a:solidFill>
            </a:endParaRPr>
          </a:p>
        </p:txBody>
      </p:sp>
      <p:cxnSp>
        <p:nvCxnSpPr>
          <p:cNvPr id="11" name="Conexão reta 5"/>
          <p:cNvCxnSpPr/>
          <p:nvPr/>
        </p:nvCxnSpPr>
        <p:spPr>
          <a:xfrm flipV="1">
            <a:off x="1414272" y="370918"/>
            <a:ext cx="9824982" cy="58992"/>
          </a:xfrm>
          <a:prstGeom prst="line">
            <a:avLst/>
          </a:prstGeom>
          <a:ln w="3810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4" name="CaixaDeTexto 3"/>
          <p:cNvSpPr txBox="1"/>
          <p:nvPr/>
        </p:nvSpPr>
        <p:spPr>
          <a:xfrm>
            <a:off x="698500" y="1130300"/>
            <a:ext cx="1023620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dirty="0"/>
              <a:t>6</a:t>
            </a:r>
            <a:r>
              <a:rPr lang="pt-PT" sz="2400" dirty="0" smtClean="0"/>
              <a:t> – Copia e cola o texto que escreveste.</a:t>
            </a:r>
          </a:p>
          <a:p>
            <a:endParaRPr lang="pt-PT" sz="2400" dirty="0"/>
          </a:p>
          <a:p>
            <a:r>
              <a:rPr lang="pt-PT" sz="2400" dirty="0" smtClean="0"/>
              <a:t>7- Acrescenta mais um parágrafo (criado por ti).</a:t>
            </a:r>
          </a:p>
          <a:p>
            <a:endParaRPr lang="pt-PT" sz="2400" dirty="0"/>
          </a:p>
          <a:p>
            <a:r>
              <a:rPr lang="pt-PT" sz="2400" dirty="0" smtClean="0"/>
              <a:t>9- Agora, usa o pincel de formatação rápida, de modo a que o 2º parágrafo fique igual ao título.</a:t>
            </a:r>
          </a:p>
          <a:p>
            <a:endParaRPr lang="pt-PT" sz="2400" dirty="0"/>
          </a:p>
          <a:p>
            <a:r>
              <a:rPr lang="pt-PT" sz="2400" dirty="0" smtClean="0"/>
              <a:t>10 – Cria uma pasta, no Ambiente de trabalho</a:t>
            </a:r>
          </a:p>
          <a:p>
            <a:endParaRPr lang="pt-PT" sz="2400" dirty="0" smtClean="0"/>
          </a:p>
          <a:p>
            <a:r>
              <a:rPr lang="pt-PT" sz="2400" dirty="0" smtClean="0"/>
              <a:t>11 – A essa pasta dá o nome  </a:t>
            </a:r>
            <a:r>
              <a:rPr lang="pt-PT" sz="2400" dirty="0"/>
              <a:t>“formação</a:t>
            </a:r>
            <a:r>
              <a:rPr lang="pt-PT" sz="2400" dirty="0" smtClean="0"/>
              <a:t>”.</a:t>
            </a:r>
          </a:p>
          <a:p>
            <a:endParaRPr lang="pt-PT" sz="2400" dirty="0" smtClean="0"/>
          </a:p>
          <a:p>
            <a:r>
              <a:rPr lang="pt-PT" sz="2400" dirty="0" smtClean="0"/>
              <a:t> 12 - Grava </a:t>
            </a:r>
            <a:r>
              <a:rPr lang="pt-PT" sz="2400" dirty="0"/>
              <a:t>o teu trabalho, </a:t>
            </a:r>
            <a:r>
              <a:rPr lang="pt-PT" sz="2400" dirty="0" smtClean="0"/>
              <a:t>nessa </a:t>
            </a:r>
            <a:r>
              <a:rPr lang="pt-PT" sz="2400" dirty="0"/>
              <a:t>pasta.</a:t>
            </a:r>
          </a:p>
          <a:p>
            <a:endParaRPr lang="pt-PT" sz="2400" dirty="0"/>
          </a:p>
          <a:p>
            <a:endParaRPr lang="pt-PT" sz="2400" dirty="0" smtClean="0"/>
          </a:p>
        </p:txBody>
      </p:sp>
      <p:cxnSp>
        <p:nvCxnSpPr>
          <p:cNvPr id="6" name="Conexão reta 5"/>
          <p:cNvCxnSpPr/>
          <p:nvPr/>
        </p:nvCxnSpPr>
        <p:spPr>
          <a:xfrm flipV="1">
            <a:off x="1414272" y="6022418"/>
            <a:ext cx="9824982" cy="58992"/>
          </a:xfrm>
          <a:prstGeom prst="line">
            <a:avLst/>
          </a:prstGeom>
          <a:ln w="3810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52515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Conexão reta 5"/>
          <p:cNvCxnSpPr/>
          <p:nvPr/>
        </p:nvCxnSpPr>
        <p:spPr>
          <a:xfrm flipV="1">
            <a:off x="1414272" y="370918"/>
            <a:ext cx="9824982" cy="58992"/>
          </a:xfrm>
          <a:prstGeom prst="line">
            <a:avLst/>
          </a:prstGeom>
          <a:ln w="3810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4" name="CaixaDeTexto 3"/>
          <p:cNvSpPr txBox="1"/>
          <p:nvPr/>
        </p:nvSpPr>
        <p:spPr>
          <a:xfrm>
            <a:off x="698500" y="727964"/>
            <a:ext cx="10236200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600" b="1" dirty="0"/>
              <a:t>2</a:t>
            </a:r>
            <a:r>
              <a:rPr lang="pt-PT" sz="3600" b="1" dirty="0" smtClean="0"/>
              <a:t> – Pesquisa, </a:t>
            </a:r>
            <a:r>
              <a:rPr lang="pt-PT" sz="3600" b="1" i="1" dirty="0" smtClean="0"/>
              <a:t>no Google</a:t>
            </a:r>
            <a:r>
              <a:rPr lang="pt-PT" sz="3600" b="1" dirty="0" smtClean="0"/>
              <a:t>,  uma imagem da cidade de Braga e insere-a no </a:t>
            </a:r>
            <a:r>
              <a:rPr lang="pt-PT" sz="3600" b="1" smtClean="0"/>
              <a:t>teu trabalho. </a:t>
            </a:r>
            <a:endParaRPr lang="pt-PT" sz="3600" b="1" dirty="0"/>
          </a:p>
          <a:p>
            <a:endParaRPr lang="pt-PT" sz="4400" dirty="0"/>
          </a:p>
        </p:txBody>
      </p:sp>
      <p:cxnSp>
        <p:nvCxnSpPr>
          <p:cNvPr id="6" name="Conexão reta 5"/>
          <p:cNvCxnSpPr/>
          <p:nvPr/>
        </p:nvCxnSpPr>
        <p:spPr>
          <a:xfrm flipV="1">
            <a:off x="1325372" y="6492318"/>
            <a:ext cx="9824982" cy="58992"/>
          </a:xfrm>
          <a:prstGeom prst="line">
            <a:avLst/>
          </a:prstGeom>
          <a:ln w="3810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pic>
        <p:nvPicPr>
          <p:cNvPr id="1026" name="Picture 2" descr="http://www.goldentulipbraga.com/sites/default/files/styles/hero-image-slide/public/thumbnails/image/centro_braga.jpg?itok=PjKy7XU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5337" y="2003077"/>
            <a:ext cx="8905051" cy="3397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2629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aixaDeTexto 9"/>
          <p:cNvSpPr txBox="1"/>
          <p:nvPr/>
        </p:nvSpPr>
        <p:spPr>
          <a:xfrm>
            <a:off x="8200103" y="1002890"/>
            <a:ext cx="37755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600" b="1" dirty="0">
                <a:solidFill>
                  <a:srgbClr val="002060"/>
                </a:solidFill>
              </a:rPr>
              <a:t>1</a:t>
            </a:r>
            <a:r>
              <a:rPr lang="pt-PT" sz="3600" b="1" dirty="0" smtClean="0">
                <a:solidFill>
                  <a:srgbClr val="002060"/>
                </a:solidFill>
              </a:rPr>
              <a:t>. Janela do </a:t>
            </a:r>
            <a:r>
              <a:rPr lang="pt-PT" sz="3600" b="1" dirty="0" err="1" smtClean="0">
                <a:solidFill>
                  <a:srgbClr val="002060"/>
                </a:solidFill>
              </a:rPr>
              <a:t>word</a:t>
            </a:r>
            <a:endParaRPr lang="pt-PT" sz="3600" b="1" dirty="0">
              <a:solidFill>
                <a:srgbClr val="002060"/>
              </a:solidFill>
            </a:endParaRPr>
          </a:p>
        </p:txBody>
      </p:sp>
      <p:cxnSp>
        <p:nvCxnSpPr>
          <p:cNvPr id="8" name="Conexão reta 5"/>
          <p:cNvCxnSpPr/>
          <p:nvPr/>
        </p:nvCxnSpPr>
        <p:spPr>
          <a:xfrm flipV="1">
            <a:off x="1621536" y="759916"/>
            <a:ext cx="9824982" cy="58992"/>
          </a:xfrm>
          <a:prstGeom prst="line">
            <a:avLst/>
          </a:prstGeom>
          <a:ln w="3810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9" name="Conexão reta 5"/>
          <p:cNvCxnSpPr/>
          <p:nvPr/>
        </p:nvCxnSpPr>
        <p:spPr>
          <a:xfrm flipV="1">
            <a:off x="1286256" y="6030950"/>
            <a:ext cx="9824982" cy="58992"/>
          </a:xfrm>
          <a:prstGeom prst="line">
            <a:avLst/>
          </a:prstGeom>
          <a:ln w="3810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pic>
        <p:nvPicPr>
          <p:cNvPr id="13" name="Imagem 12"/>
          <p:cNvPicPr/>
          <p:nvPr/>
        </p:nvPicPr>
        <p:blipFill rotWithShape="1">
          <a:blip r:embed="rId2"/>
          <a:srcRect t="46200" r="42179"/>
          <a:stretch/>
        </p:blipFill>
        <p:spPr bwMode="auto">
          <a:xfrm>
            <a:off x="2787446" y="1326055"/>
            <a:ext cx="4870020" cy="335567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5" name="Seta para cima 14"/>
          <p:cNvSpPr/>
          <p:nvPr/>
        </p:nvSpPr>
        <p:spPr>
          <a:xfrm>
            <a:off x="2989890" y="1816609"/>
            <a:ext cx="387294" cy="2865119"/>
          </a:xfrm>
          <a:prstGeom prst="upArrow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139154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aixaDeTexto 9"/>
          <p:cNvSpPr txBox="1"/>
          <p:nvPr/>
        </p:nvSpPr>
        <p:spPr>
          <a:xfrm>
            <a:off x="8826705" y="553798"/>
            <a:ext cx="37755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600" b="1" dirty="0">
                <a:solidFill>
                  <a:srgbClr val="002060"/>
                </a:solidFill>
              </a:rPr>
              <a:t>3</a:t>
            </a:r>
            <a:r>
              <a:rPr lang="pt-PT" sz="3600" b="1" dirty="0" smtClean="0">
                <a:solidFill>
                  <a:srgbClr val="002060"/>
                </a:solidFill>
              </a:rPr>
              <a:t>. Abrir o </a:t>
            </a:r>
            <a:r>
              <a:rPr lang="pt-PT" sz="3600" b="1" dirty="0" err="1" smtClean="0">
                <a:solidFill>
                  <a:srgbClr val="002060"/>
                </a:solidFill>
              </a:rPr>
              <a:t>word</a:t>
            </a:r>
            <a:endParaRPr lang="pt-PT" sz="3600" b="1" dirty="0">
              <a:solidFill>
                <a:srgbClr val="002060"/>
              </a:solidFill>
            </a:endParaRPr>
          </a:p>
        </p:txBody>
      </p:sp>
      <p:pic>
        <p:nvPicPr>
          <p:cNvPr id="8" name="Imagem 7"/>
          <p:cNvPicPr/>
          <p:nvPr/>
        </p:nvPicPr>
        <p:blipFill>
          <a:blip r:embed="rId2"/>
          <a:stretch>
            <a:fillRect/>
          </a:stretch>
        </p:blipFill>
        <p:spPr>
          <a:xfrm>
            <a:off x="1851811" y="1421575"/>
            <a:ext cx="8347383" cy="4904128"/>
          </a:xfrm>
          <a:prstGeom prst="rect">
            <a:avLst/>
          </a:prstGeom>
        </p:spPr>
      </p:pic>
      <p:sp>
        <p:nvSpPr>
          <p:cNvPr id="13" name="Retângulo 12"/>
          <p:cNvSpPr/>
          <p:nvPr/>
        </p:nvSpPr>
        <p:spPr>
          <a:xfrm>
            <a:off x="2890684" y="508599"/>
            <a:ext cx="1865672" cy="695401"/>
          </a:xfrm>
          <a:prstGeom prst="rect">
            <a:avLst/>
          </a:prstGeom>
          <a:noFill/>
          <a:ln w="28575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4" name="CaixaDeTexto 13"/>
          <p:cNvSpPr txBox="1"/>
          <p:nvPr/>
        </p:nvSpPr>
        <p:spPr>
          <a:xfrm>
            <a:off x="2949677" y="553798"/>
            <a:ext cx="180667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000" b="1" dirty="0" smtClean="0">
                <a:solidFill>
                  <a:srgbClr val="002060"/>
                </a:solidFill>
              </a:rPr>
              <a:t>Ferramentas do </a:t>
            </a:r>
            <a:r>
              <a:rPr lang="pt-PT" sz="2000" b="1" dirty="0" err="1" smtClean="0">
                <a:solidFill>
                  <a:srgbClr val="002060"/>
                </a:solidFill>
              </a:rPr>
              <a:t>word</a:t>
            </a:r>
            <a:endParaRPr lang="pt-PT" sz="2000" b="1" dirty="0">
              <a:solidFill>
                <a:srgbClr val="002060"/>
              </a:solidFill>
            </a:endParaRPr>
          </a:p>
        </p:txBody>
      </p:sp>
      <p:sp>
        <p:nvSpPr>
          <p:cNvPr id="15" name="Retângulo 14"/>
          <p:cNvSpPr/>
          <p:nvPr/>
        </p:nvSpPr>
        <p:spPr>
          <a:xfrm>
            <a:off x="8826705" y="5169896"/>
            <a:ext cx="795146" cy="498780"/>
          </a:xfrm>
          <a:prstGeom prst="rect">
            <a:avLst/>
          </a:prstGeom>
          <a:noFill/>
          <a:ln w="28575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8" name="CaixaDeTexto 17"/>
          <p:cNvSpPr txBox="1"/>
          <p:nvPr/>
        </p:nvSpPr>
        <p:spPr>
          <a:xfrm>
            <a:off x="8767713" y="5219231"/>
            <a:ext cx="28464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000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pt-PT" sz="20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pt-PT" sz="2000" b="1" dirty="0" smtClean="0">
                <a:solidFill>
                  <a:srgbClr val="002060"/>
                </a:solidFill>
              </a:rPr>
              <a:t>Zoom</a:t>
            </a:r>
            <a:r>
              <a:rPr lang="pt-PT" sz="20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endParaRPr lang="pt-PT" sz="2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0" name="Seta para baixo 19"/>
          <p:cNvSpPr/>
          <p:nvPr/>
        </p:nvSpPr>
        <p:spPr>
          <a:xfrm>
            <a:off x="9121039" y="5680415"/>
            <a:ext cx="103239" cy="233954"/>
          </a:xfrm>
          <a:prstGeom prst="downArrow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1" name="CaixaDeTexto 20"/>
          <p:cNvSpPr txBox="1"/>
          <p:nvPr/>
        </p:nvSpPr>
        <p:spPr>
          <a:xfrm>
            <a:off x="4615557" y="4415630"/>
            <a:ext cx="18066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000" b="1" dirty="0" smtClean="0">
                <a:solidFill>
                  <a:srgbClr val="002060"/>
                </a:solidFill>
              </a:rPr>
              <a:t>Folha de texto</a:t>
            </a:r>
            <a:endParaRPr lang="pt-PT" sz="2000" b="1" dirty="0">
              <a:solidFill>
                <a:srgbClr val="002060"/>
              </a:solidFill>
            </a:endParaRPr>
          </a:p>
        </p:txBody>
      </p:sp>
      <p:sp>
        <p:nvSpPr>
          <p:cNvPr id="24" name="Retângulo 23"/>
          <p:cNvSpPr/>
          <p:nvPr/>
        </p:nvSpPr>
        <p:spPr>
          <a:xfrm>
            <a:off x="4306578" y="4316960"/>
            <a:ext cx="2424638" cy="498780"/>
          </a:xfrm>
          <a:prstGeom prst="rect">
            <a:avLst/>
          </a:prstGeom>
          <a:noFill/>
          <a:ln w="28575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cxnSp>
        <p:nvCxnSpPr>
          <p:cNvPr id="17" name="Conexão reta 5"/>
          <p:cNvCxnSpPr/>
          <p:nvPr/>
        </p:nvCxnSpPr>
        <p:spPr>
          <a:xfrm flipV="1">
            <a:off x="1509745" y="6624268"/>
            <a:ext cx="9824982" cy="58992"/>
          </a:xfrm>
          <a:prstGeom prst="line">
            <a:avLst/>
          </a:prstGeom>
          <a:ln w="3810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9" name="Conexão reta 5"/>
          <p:cNvCxnSpPr/>
          <p:nvPr/>
        </p:nvCxnSpPr>
        <p:spPr>
          <a:xfrm flipV="1">
            <a:off x="1621536" y="370918"/>
            <a:ext cx="9824982" cy="58992"/>
          </a:xfrm>
          <a:prstGeom prst="line">
            <a:avLst/>
          </a:prstGeom>
          <a:ln w="3810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6" name="Seta para baixo 15"/>
          <p:cNvSpPr/>
          <p:nvPr/>
        </p:nvSpPr>
        <p:spPr>
          <a:xfrm>
            <a:off x="3583839" y="1234740"/>
            <a:ext cx="99161" cy="428960"/>
          </a:xfrm>
          <a:prstGeom prst="downArrow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924885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Imagem 21"/>
          <p:cNvPicPr/>
          <p:nvPr/>
        </p:nvPicPr>
        <p:blipFill>
          <a:blip r:embed="rId2"/>
          <a:stretch>
            <a:fillRect/>
          </a:stretch>
        </p:blipFill>
        <p:spPr>
          <a:xfrm>
            <a:off x="1036320" y="1452028"/>
            <a:ext cx="7973568" cy="4345364"/>
          </a:xfrm>
          <a:prstGeom prst="rect">
            <a:avLst/>
          </a:prstGeom>
        </p:spPr>
      </p:pic>
      <p:sp>
        <p:nvSpPr>
          <p:cNvPr id="10" name="CaixaDeTexto 9"/>
          <p:cNvSpPr txBox="1"/>
          <p:nvPr/>
        </p:nvSpPr>
        <p:spPr>
          <a:xfrm>
            <a:off x="8826705" y="553798"/>
            <a:ext cx="37755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600" b="1" dirty="0">
                <a:solidFill>
                  <a:srgbClr val="002060"/>
                </a:solidFill>
              </a:rPr>
              <a:t>4</a:t>
            </a:r>
            <a:r>
              <a:rPr lang="pt-PT" sz="3600" b="1" dirty="0" smtClean="0">
                <a:solidFill>
                  <a:srgbClr val="002060"/>
                </a:solidFill>
              </a:rPr>
              <a:t>. Formatar letra</a:t>
            </a:r>
            <a:endParaRPr lang="pt-PT" sz="3600" b="1" dirty="0">
              <a:solidFill>
                <a:srgbClr val="002060"/>
              </a:solidFill>
            </a:endParaRPr>
          </a:p>
        </p:txBody>
      </p:sp>
      <p:sp>
        <p:nvSpPr>
          <p:cNvPr id="25" name="CaixaDeTexto 24"/>
          <p:cNvSpPr txBox="1"/>
          <p:nvPr/>
        </p:nvSpPr>
        <p:spPr>
          <a:xfrm>
            <a:off x="2389235" y="876963"/>
            <a:ext cx="28464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000" b="1" dirty="0" smtClean="0">
                <a:solidFill>
                  <a:srgbClr val="002060"/>
                </a:solidFill>
              </a:rPr>
              <a:t>Tipo de letra</a:t>
            </a:r>
            <a:endParaRPr lang="pt-PT" sz="2000" b="1" dirty="0">
              <a:solidFill>
                <a:srgbClr val="002060"/>
              </a:solidFill>
            </a:endParaRPr>
          </a:p>
        </p:txBody>
      </p:sp>
      <p:sp>
        <p:nvSpPr>
          <p:cNvPr id="26" name="Retângulo 25"/>
          <p:cNvSpPr/>
          <p:nvPr/>
        </p:nvSpPr>
        <p:spPr>
          <a:xfrm>
            <a:off x="2272820" y="836237"/>
            <a:ext cx="2424638" cy="498780"/>
          </a:xfrm>
          <a:prstGeom prst="rect">
            <a:avLst/>
          </a:prstGeom>
          <a:noFill/>
          <a:ln w="28575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7" name="Seta para baixo 26"/>
          <p:cNvSpPr/>
          <p:nvPr/>
        </p:nvSpPr>
        <p:spPr>
          <a:xfrm>
            <a:off x="2723145" y="1307580"/>
            <a:ext cx="103239" cy="460260"/>
          </a:xfrm>
          <a:prstGeom prst="downArrow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cxnSp>
        <p:nvCxnSpPr>
          <p:cNvPr id="17" name="Conexão reta 5"/>
          <p:cNvCxnSpPr/>
          <p:nvPr/>
        </p:nvCxnSpPr>
        <p:spPr>
          <a:xfrm flipV="1">
            <a:off x="1509745" y="6624268"/>
            <a:ext cx="9824982" cy="58992"/>
          </a:xfrm>
          <a:prstGeom prst="line">
            <a:avLst/>
          </a:prstGeom>
          <a:ln w="3810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9" name="Conexão reta 5"/>
          <p:cNvCxnSpPr/>
          <p:nvPr/>
        </p:nvCxnSpPr>
        <p:spPr>
          <a:xfrm flipV="1">
            <a:off x="1621536" y="370918"/>
            <a:ext cx="9824982" cy="58992"/>
          </a:xfrm>
          <a:prstGeom prst="line">
            <a:avLst/>
          </a:prstGeom>
          <a:ln w="3810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80766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/>
          <p:cNvPicPr/>
          <p:nvPr/>
        </p:nvPicPr>
        <p:blipFill>
          <a:blip r:embed="rId2"/>
          <a:stretch>
            <a:fillRect/>
          </a:stretch>
        </p:blipFill>
        <p:spPr>
          <a:xfrm>
            <a:off x="1143490" y="1865376"/>
            <a:ext cx="7107936" cy="4352544"/>
          </a:xfrm>
          <a:prstGeom prst="rect">
            <a:avLst/>
          </a:prstGeom>
        </p:spPr>
      </p:pic>
      <p:sp>
        <p:nvSpPr>
          <p:cNvPr id="10" name="CaixaDeTexto 9"/>
          <p:cNvSpPr txBox="1"/>
          <p:nvPr/>
        </p:nvSpPr>
        <p:spPr>
          <a:xfrm>
            <a:off x="8826705" y="553798"/>
            <a:ext cx="37755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600" b="1" dirty="0">
                <a:solidFill>
                  <a:srgbClr val="002060"/>
                </a:solidFill>
              </a:rPr>
              <a:t>4</a:t>
            </a:r>
            <a:r>
              <a:rPr lang="pt-PT" sz="3600" b="1" dirty="0" smtClean="0">
                <a:solidFill>
                  <a:srgbClr val="002060"/>
                </a:solidFill>
              </a:rPr>
              <a:t>. Formatar letra</a:t>
            </a:r>
            <a:endParaRPr lang="pt-PT" sz="3600" b="1" dirty="0">
              <a:solidFill>
                <a:srgbClr val="002060"/>
              </a:solidFill>
            </a:endParaRPr>
          </a:p>
        </p:txBody>
      </p:sp>
      <p:sp>
        <p:nvSpPr>
          <p:cNvPr id="25" name="CaixaDeTexto 24"/>
          <p:cNvSpPr txBox="1"/>
          <p:nvPr/>
        </p:nvSpPr>
        <p:spPr>
          <a:xfrm>
            <a:off x="2389235" y="876963"/>
            <a:ext cx="28464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000" b="1" dirty="0" smtClean="0">
                <a:solidFill>
                  <a:srgbClr val="002060"/>
                </a:solidFill>
              </a:rPr>
              <a:t>Tamanho da letra</a:t>
            </a:r>
            <a:endParaRPr lang="pt-PT" sz="2000" b="1" dirty="0">
              <a:solidFill>
                <a:srgbClr val="002060"/>
              </a:solidFill>
            </a:endParaRPr>
          </a:p>
        </p:txBody>
      </p:sp>
      <p:sp>
        <p:nvSpPr>
          <p:cNvPr id="26" name="Retângulo 25"/>
          <p:cNvSpPr/>
          <p:nvPr/>
        </p:nvSpPr>
        <p:spPr>
          <a:xfrm>
            <a:off x="2272820" y="836237"/>
            <a:ext cx="2424638" cy="498780"/>
          </a:xfrm>
          <a:prstGeom prst="rect">
            <a:avLst/>
          </a:prstGeom>
          <a:noFill/>
          <a:ln w="28575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7" name="Seta para baixo 26"/>
          <p:cNvSpPr/>
          <p:nvPr/>
        </p:nvSpPr>
        <p:spPr>
          <a:xfrm>
            <a:off x="2723145" y="1307580"/>
            <a:ext cx="103239" cy="813828"/>
          </a:xfrm>
          <a:prstGeom prst="downArrow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cxnSp>
        <p:nvCxnSpPr>
          <p:cNvPr id="17" name="Conexão reta 5"/>
          <p:cNvCxnSpPr/>
          <p:nvPr/>
        </p:nvCxnSpPr>
        <p:spPr>
          <a:xfrm flipV="1">
            <a:off x="1509745" y="6624268"/>
            <a:ext cx="9824982" cy="58992"/>
          </a:xfrm>
          <a:prstGeom prst="line">
            <a:avLst/>
          </a:prstGeom>
          <a:ln w="3810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9" name="Conexão reta 5"/>
          <p:cNvCxnSpPr/>
          <p:nvPr/>
        </p:nvCxnSpPr>
        <p:spPr>
          <a:xfrm flipV="1">
            <a:off x="1621536" y="370918"/>
            <a:ext cx="9824982" cy="58992"/>
          </a:xfrm>
          <a:prstGeom prst="line">
            <a:avLst/>
          </a:prstGeom>
          <a:ln w="3810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74310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m 11"/>
          <p:cNvPicPr/>
          <p:nvPr/>
        </p:nvPicPr>
        <p:blipFill>
          <a:blip r:embed="rId2"/>
          <a:stretch>
            <a:fillRect/>
          </a:stretch>
        </p:blipFill>
        <p:spPr>
          <a:xfrm>
            <a:off x="1780032" y="1780033"/>
            <a:ext cx="6705600" cy="4291584"/>
          </a:xfrm>
          <a:prstGeom prst="rect">
            <a:avLst/>
          </a:prstGeom>
        </p:spPr>
      </p:pic>
      <p:sp>
        <p:nvSpPr>
          <p:cNvPr id="10" name="CaixaDeTexto 9"/>
          <p:cNvSpPr txBox="1"/>
          <p:nvPr/>
        </p:nvSpPr>
        <p:spPr>
          <a:xfrm>
            <a:off x="8607551" y="553798"/>
            <a:ext cx="37755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600" b="1" dirty="0">
                <a:solidFill>
                  <a:srgbClr val="002060"/>
                </a:solidFill>
              </a:rPr>
              <a:t>4</a:t>
            </a:r>
            <a:r>
              <a:rPr lang="pt-PT" sz="3600" b="1" dirty="0" smtClean="0">
                <a:solidFill>
                  <a:srgbClr val="002060"/>
                </a:solidFill>
              </a:rPr>
              <a:t>. Formatar letra</a:t>
            </a:r>
            <a:endParaRPr lang="pt-PT" sz="3600" b="1" dirty="0">
              <a:solidFill>
                <a:srgbClr val="002060"/>
              </a:solidFill>
            </a:endParaRPr>
          </a:p>
        </p:txBody>
      </p:sp>
      <p:sp>
        <p:nvSpPr>
          <p:cNvPr id="25" name="CaixaDeTexto 24"/>
          <p:cNvSpPr txBox="1"/>
          <p:nvPr/>
        </p:nvSpPr>
        <p:spPr>
          <a:xfrm>
            <a:off x="2274544" y="869172"/>
            <a:ext cx="10004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000" b="1" dirty="0" smtClean="0">
                <a:solidFill>
                  <a:srgbClr val="002060"/>
                </a:solidFill>
              </a:rPr>
              <a:t>Negrito</a:t>
            </a:r>
            <a:endParaRPr lang="pt-PT" sz="2000" b="1" dirty="0">
              <a:solidFill>
                <a:srgbClr val="002060"/>
              </a:solidFill>
            </a:endParaRPr>
          </a:p>
        </p:txBody>
      </p:sp>
      <p:sp>
        <p:nvSpPr>
          <p:cNvPr id="26" name="Retângulo 25"/>
          <p:cNvSpPr/>
          <p:nvPr/>
        </p:nvSpPr>
        <p:spPr>
          <a:xfrm>
            <a:off x="2274544" y="808800"/>
            <a:ext cx="895376" cy="430996"/>
          </a:xfrm>
          <a:prstGeom prst="rect">
            <a:avLst/>
          </a:prstGeom>
          <a:noFill/>
          <a:ln w="28575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cxnSp>
        <p:nvCxnSpPr>
          <p:cNvPr id="17" name="Conexão reta 5"/>
          <p:cNvCxnSpPr/>
          <p:nvPr/>
        </p:nvCxnSpPr>
        <p:spPr>
          <a:xfrm flipV="1">
            <a:off x="1509745" y="6624268"/>
            <a:ext cx="9824982" cy="58992"/>
          </a:xfrm>
          <a:prstGeom prst="line">
            <a:avLst/>
          </a:prstGeom>
          <a:ln w="3810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9" name="Conexão reta 5"/>
          <p:cNvCxnSpPr/>
          <p:nvPr/>
        </p:nvCxnSpPr>
        <p:spPr>
          <a:xfrm flipV="1">
            <a:off x="1621536" y="370918"/>
            <a:ext cx="9824982" cy="58992"/>
          </a:xfrm>
          <a:prstGeom prst="line">
            <a:avLst/>
          </a:prstGeom>
          <a:ln w="3810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pic>
        <p:nvPicPr>
          <p:cNvPr id="11" name="Imagem 10"/>
          <p:cNvPicPr/>
          <p:nvPr/>
        </p:nvPicPr>
        <p:blipFill rotWithShape="1">
          <a:blip r:embed="rId3"/>
          <a:srcRect l="14546" t="7948" r="79479" b="87333"/>
          <a:stretch/>
        </p:blipFill>
        <p:spPr bwMode="auto">
          <a:xfrm>
            <a:off x="2468473" y="2488026"/>
            <a:ext cx="1327391" cy="102327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3" name="CaixaDeTexto 12"/>
          <p:cNvSpPr txBox="1"/>
          <p:nvPr/>
        </p:nvSpPr>
        <p:spPr>
          <a:xfrm>
            <a:off x="3348176" y="848957"/>
            <a:ext cx="10004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000" b="1" dirty="0" smtClean="0">
                <a:solidFill>
                  <a:srgbClr val="002060"/>
                </a:solidFill>
              </a:rPr>
              <a:t>Itálico</a:t>
            </a:r>
            <a:endParaRPr lang="pt-PT" sz="2000" b="1" dirty="0">
              <a:solidFill>
                <a:srgbClr val="002060"/>
              </a:solidFill>
            </a:endParaRPr>
          </a:p>
        </p:txBody>
      </p:sp>
      <p:sp>
        <p:nvSpPr>
          <p:cNvPr id="14" name="Retângulo 25"/>
          <p:cNvSpPr/>
          <p:nvPr/>
        </p:nvSpPr>
        <p:spPr>
          <a:xfrm>
            <a:off x="3348176" y="818071"/>
            <a:ext cx="895376" cy="430996"/>
          </a:xfrm>
          <a:prstGeom prst="rect">
            <a:avLst/>
          </a:prstGeom>
          <a:noFill/>
          <a:ln w="28575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5" name="Retângulo 25"/>
          <p:cNvSpPr/>
          <p:nvPr/>
        </p:nvSpPr>
        <p:spPr>
          <a:xfrm>
            <a:off x="4348616" y="822966"/>
            <a:ext cx="1438536" cy="430996"/>
          </a:xfrm>
          <a:prstGeom prst="rect">
            <a:avLst/>
          </a:prstGeom>
          <a:noFill/>
          <a:ln w="28575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6" name="CaixaDeTexto 15"/>
          <p:cNvSpPr txBox="1"/>
          <p:nvPr/>
        </p:nvSpPr>
        <p:spPr>
          <a:xfrm>
            <a:off x="4413564" y="838409"/>
            <a:ext cx="14385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000" b="1" dirty="0" smtClean="0">
                <a:solidFill>
                  <a:srgbClr val="002060"/>
                </a:solidFill>
              </a:rPr>
              <a:t>Sublinhado</a:t>
            </a:r>
            <a:endParaRPr lang="pt-PT" sz="2000" b="1" dirty="0">
              <a:solidFill>
                <a:srgbClr val="002060"/>
              </a:solidFill>
            </a:endParaRPr>
          </a:p>
        </p:txBody>
      </p:sp>
      <p:cxnSp>
        <p:nvCxnSpPr>
          <p:cNvPr id="6" name="Conexão recta unidireccional 5"/>
          <p:cNvCxnSpPr/>
          <p:nvPr/>
        </p:nvCxnSpPr>
        <p:spPr>
          <a:xfrm flipH="1">
            <a:off x="2980700" y="1269282"/>
            <a:ext cx="588568" cy="876510"/>
          </a:xfrm>
          <a:prstGeom prst="straightConnector1">
            <a:avLst/>
          </a:prstGeom>
          <a:ln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exão recta unidireccional 27"/>
          <p:cNvCxnSpPr>
            <a:stCxn id="25" idx="2"/>
          </p:cNvCxnSpPr>
          <p:nvPr/>
        </p:nvCxnSpPr>
        <p:spPr>
          <a:xfrm>
            <a:off x="2774764" y="1269282"/>
            <a:ext cx="0" cy="876510"/>
          </a:xfrm>
          <a:prstGeom prst="straightConnector1">
            <a:avLst/>
          </a:prstGeom>
          <a:ln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exão recta unidireccional 28"/>
          <p:cNvCxnSpPr/>
          <p:nvPr/>
        </p:nvCxnSpPr>
        <p:spPr>
          <a:xfrm flipH="1">
            <a:off x="3054260" y="1269282"/>
            <a:ext cx="1382704" cy="876510"/>
          </a:xfrm>
          <a:prstGeom prst="straightConnector1">
            <a:avLst/>
          </a:prstGeom>
          <a:ln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68320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/>
          <p:cNvPicPr/>
          <p:nvPr/>
        </p:nvPicPr>
        <p:blipFill>
          <a:blip r:embed="rId2"/>
          <a:stretch>
            <a:fillRect/>
          </a:stretch>
        </p:blipFill>
        <p:spPr>
          <a:xfrm>
            <a:off x="2048256" y="1537710"/>
            <a:ext cx="7059168" cy="4631442"/>
          </a:xfrm>
          <a:prstGeom prst="rect">
            <a:avLst/>
          </a:prstGeom>
        </p:spPr>
      </p:pic>
      <p:sp>
        <p:nvSpPr>
          <p:cNvPr id="10" name="CaixaDeTexto 9"/>
          <p:cNvSpPr txBox="1"/>
          <p:nvPr/>
        </p:nvSpPr>
        <p:spPr>
          <a:xfrm>
            <a:off x="8826705" y="553798"/>
            <a:ext cx="37755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600" b="1" dirty="0">
                <a:solidFill>
                  <a:srgbClr val="002060"/>
                </a:solidFill>
              </a:rPr>
              <a:t>4</a:t>
            </a:r>
            <a:r>
              <a:rPr lang="pt-PT" sz="3600" b="1" dirty="0" smtClean="0">
                <a:solidFill>
                  <a:srgbClr val="002060"/>
                </a:solidFill>
              </a:rPr>
              <a:t>. Formatar letra</a:t>
            </a:r>
            <a:endParaRPr lang="pt-PT" sz="3600" b="1" dirty="0">
              <a:solidFill>
                <a:srgbClr val="002060"/>
              </a:solidFill>
            </a:endParaRPr>
          </a:p>
        </p:txBody>
      </p:sp>
      <p:sp>
        <p:nvSpPr>
          <p:cNvPr id="25" name="CaixaDeTexto 24"/>
          <p:cNvSpPr txBox="1"/>
          <p:nvPr/>
        </p:nvSpPr>
        <p:spPr>
          <a:xfrm>
            <a:off x="3812454" y="909095"/>
            <a:ext cx="28464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000" b="1" dirty="0" smtClean="0">
                <a:solidFill>
                  <a:srgbClr val="002060"/>
                </a:solidFill>
              </a:rPr>
              <a:t>Cor da letra</a:t>
            </a:r>
            <a:endParaRPr lang="pt-PT" sz="2000" b="1" dirty="0">
              <a:solidFill>
                <a:srgbClr val="002060"/>
              </a:solidFill>
            </a:endParaRPr>
          </a:p>
        </p:txBody>
      </p:sp>
      <p:sp>
        <p:nvSpPr>
          <p:cNvPr id="26" name="Retângulo 25"/>
          <p:cNvSpPr/>
          <p:nvPr/>
        </p:nvSpPr>
        <p:spPr>
          <a:xfrm>
            <a:off x="3812454" y="859760"/>
            <a:ext cx="2424638" cy="498780"/>
          </a:xfrm>
          <a:prstGeom prst="rect">
            <a:avLst/>
          </a:prstGeom>
          <a:noFill/>
          <a:ln w="28575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7" name="Seta para baixo 26"/>
          <p:cNvSpPr/>
          <p:nvPr/>
        </p:nvSpPr>
        <p:spPr>
          <a:xfrm>
            <a:off x="4393449" y="1351576"/>
            <a:ext cx="103239" cy="460260"/>
          </a:xfrm>
          <a:prstGeom prst="downArrow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cxnSp>
        <p:nvCxnSpPr>
          <p:cNvPr id="17" name="Conexão reta 5"/>
          <p:cNvCxnSpPr/>
          <p:nvPr/>
        </p:nvCxnSpPr>
        <p:spPr>
          <a:xfrm flipV="1">
            <a:off x="1509745" y="6624268"/>
            <a:ext cx="9824982" cy="58992"/>
          </a:xfrm>
          <a:prstGeom prst="line">
            <a:avLst/>
          </a:prstGeom>
          <a:ln w="3810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9" name="Conexão reta 5"/>
          <p:cNvCxnSpPr/>
          <p:nvPr/>
        </p:nvCxnSpPr>
        <p:spPr>
          <a:xfrm flipV="1">
            <a:off x="1621536" y="370918"/>
            <a:ext cx="9824982" cy="58992"/>
          </a:xfrm>
          <a:prstGeom prst="line">
            <a:avLst/>
          </a:prstGeom>
          <a:ln w="3810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25213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Imagem 23"/>
          <p:cNvPicPr/>
          <p:nvPr/>
        </p:nvPicPr>
        <p:blipFill>
          <a:blip r:embed="rId2"/>
          <a:stretch>
            <a:fillRect/>
          </a:stretch>
        </p:blipFill>
        <p:spPr>
          <a:xfrm>
            <a:off x="3054260" y="1859937"/>
            <a:ext cx="5699595" cy="4394559"/>
          </a:xfrm>
          <a:prstGeom prst="rect">
            <a:avLst/>
          </a:prstGeom>
        </p:spPr>
      </p:pic>
      <p:sp>
        <p:nvSpPr>
          <p:cNvPr id="10" name="CaixaDeTexto 9"/>
          <p:cNvSpPr txBox="1"/>
          <p:nvPr/>
        </p:nvSpPr>
        <p:spPr>
          <a:xfrm>
            <a:off x="8607551" y="553798"/>
            <a:ext cx="37755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600" b="1" dirty="0" smtClean="0">
                <a:solidFill>
                  <a:srgbClr val="002060"/>
                </a:solidFill>
              </a:rPr>
              <a:t>5. Formatar texto</a:t>
            </a:r>
            <a:endParaRPr lang="pt-PT" sz="3600" b="1" dirty="0">
              <a:solidFill>
                <a:srgbClr val="002060"/>
              </a:solidFill>
            </a:endParaRPr>
          </a:p>
        </p:txBody>
      </p:sp>
      <p:sp>
        <p:nvSpPr>
          <p:cNvPr id="25" name="CaixaDeTexto 24"/>
          <p:cNvSpPr txBox="1"/>
          <p:nvPr/>
        </p:nvSpPr>
        <p:spPr>
          <a:xfrm>
            <a:off x="1402080" y="862178"/>
            <a:ext cx="13169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000" b="1" dirty="0">
                <a:solidFill>
                  <a:srgbClr val="002060"/>
                </a:solidFill>
              </a:rPr>
              <a:t>Alinhar à </a:t>
            </a:r>
            <a:r>
              <a:rPr lang="pt-PT" sz="2000" b="1" dirty="0" smtClean="0">
                <a:solidFill>
                  <a:srgbClr val="002060"/>
                </a:solidFill>
              </a:rPr>
              <a:t>esquerda</a:t>
            </a:r>
            <a:endParaRPr lang="pt-PT" sz="2000" b="1" dirty="0">
              <a:solidFill>
                <a:srgbClr val="002060"/>
              </a:solidFill>
            </a:endParaRPr>
          </a:p>
        </p:txBody>
      </p:sp>
      <p:sp>
        <p:nvSpPr>
          <p:cNvPr id="26" name="Retângulo 25"/>
          <p:cNvSpPr/>
          <p:nvPr/>
        </p:nvSpPr>
        <p:spPr>
          <a:xfrm>
            <a:off x="1402079" y="796301"/>
            <a:ext cx="1109885" cy="760542"/>
          </a:xfrm>
          <a:prstGeom prst="rect">
            <a:avLst/>
          </a:prstGeom>
          <a:noFill/>
          <a:ln w="28575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cxnSp>
        <p:nvCxnSpPr>
          <p:cNvPr id="17" name="Conexão reta 5"/>
          <p:cNvCxnSpPr/>
          <p:nvPr/>
        </p:nvCxnSpPr>
        <p:spPr>
          <a:xfrm flipV="1">
            <a:off x="1509745" y="6624268"/>
            <a:ext cx="9824982" cy="58992"/>
          </a:xfrm>
          <a:prstGeom prst="line">
            <a:avLst/>
          </a:prstGeom>
          <a:ln w="3810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9" name="Conexão reta 5"/>
          <p:cNvCxnSpPr/>
          <p:nvPr/>
        </p:nvCxnSpPr>
        <p:spPr>
          <a:xfrm flipV="1">
            <a:off x="1621536" y="370918"/>
            <a:ext cx="9824982" cy="58992"/>
          </a:xfrm>
          <a:prstGeom prst="line">
            <a:avLst/>
          </a:prstGeom>
          <a:ln w="3810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3" name="CaixaDeTexto 12"/>
          <p:cNvSpPr txBox="1"/>
          <p:nvPr/>
        </p:nvSpPr>
        <p:spPr>
          <a:xfrm>
            <a:off x="3274984" y="848957"/>
            <a:ext cx="13945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000" b="1" dirty="0">
                <a:solidFill>
                  <a:srgbClr val="002060"/>
                </a:solidFill>
              </a:rPr>
              <a:t>Alinhar </a:t>
            </a:r>
            <a:r>
              <a:rPr lang="pt-PT" sz="2000" b="1" dirty="0" smtClean="0">
                <a:solidFill>
                  <a:srgbClr val="002060"/>
                </a:solidFill>
              </a:rPr>
              <a:t>ao centro</a:t>
            </a:r>
            <a:endParaRPr lang="pt-PT" sz="2000" b="1" dirty="0">
              <a:solidFill>
                <a:srgbClr val="002060"/>
              </a:solidFill>
            </a:endParaRPr>
          </a:p>
        </p:txBody>
      </p:sp>
      <p:sp>
        <p:nvSpPr>
          <p:cNvPr id="14" name="Retângulo 25"/>
          <p:cNvSpPr/>
          <p:nvPr/>
        </p:nvSpPr>
        <p:spPr>
          <a:xfrm>
            <a:off x="3274984" y="818070"/>
            <a:ext cx="1211672" cy="732759"/>
          </a:xfrm>
          <a:prstGeom prst="rect">
            <a:avLst/>
          </a:prstGeom>
          <a:noFill/>
          <a:ln w="28575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5" name="Retângulo 25"/>
          <p:cNvSpPr/>
          <p:nvPr/>
        </p:nvSpPr>
        <p:spPr>
          <a:xfrm>
            <a:off x="4767296" y="901353"/>
            <a:ext cx="1116363" cy="721871"/>
          </a:xfrm>
          <a:prstGeom prst="rect">
            <a:avLst/>
          </a:prstGeom>
          <a:noFill/>
          <a:ln w="28575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6" name="CaixaDeTexto 15"/>
          <p:cNvSpPr txBox="1"/>
          <p:nvPr/>
        </p:nvSpPr>
        <p:spPr>
          <a:xfrm>
            <a:off x="4767296" y="915339"/>
            <a:ext cx="14385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000" b="1" dirty="0" smtClean="0">
                <a:solidFill>
                  <a:srgbClr val="002060"/>
                </a:solidFill>
              </a:rPr>
              <a:t>Alinhar à direita </a:t>
            </a:r>
            <a:endParaRPr lang="pt-PT" sz="2000" b="1" dirty="0">
              <a:solidFill>
                <a:srgbClr val="002060"/>
              </a:solidFill>
            </a:endParaRPr>
          </a:p>
        </p:txBody>
      </p:sp>
      <p:cxnSp>
        <p:nvCxnSpPr>
          <p:cNvPr id="6" name="Conexão recta unidireccional 5"/>
          <p:cNvCxnSpPr/>
          <p:nvPr/>
        </p:nvCxnSpPr>
        <p:spPr>
          <a:xfrm>
            <a:off x="3972260" y="1550829"/>
            <a:ext cx="1306876" cy="658030"/>
          </a:xfrm>
          <a:prstGeom prst="straightConnector1">
            <a:avLst/>
          </a:prstGeom>
          <a:ln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exão recta unidireccional 27"/>
          <p:cNvCxnSpPr/>
          <p:nvPr/>
        </p:nvCxnSpPr>
        <p:spPr>
          <a:xfrm>
            <a:off x="2145792" y="1623224"/>
            <a:ext cx="2909035" cy="606648"/>
          </a:xfrm>
          <a:prstGeom prst="straightConnector1">
            <a:avLst/>
          </a:prstGeom>
          <a:ln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CaixaDeTexto 20"/>
          <p:cNvSpPr txBox="1"/>
          <p:nvPr/>
        </p:nvSpPr>
        <p:spPr>
          <a:xfrm>
            <a:off x="6405996" y="842943"/>
            <a:ext cx="14385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000" b="1" dirty="0" smtClean="0">
                <a:solidFill>
                  <a:srgbClr val="002060"/>
                </a:solidFill>
              </a:rPr>
              <a:t>Justificar o texto</a:t>
            </a:r>
            <a:endParaRPr lang="pt-PT" sz="2000" b="1" dirty="0">
              <a:solidFill>
                <a:srgbClr val="002060"/>
              </a:solidFill>
            </a:endParaRPr>
          </a:p>
        </p:txBody>
      </p:sp>
      <p:sp>
        <p:nvSpPr>
          <p:cNvPr id="22" name="Retângulo 25"/>
          <p:cNvSpPr/>
          <p:nvPr/>
        </p:nvSpPr>
        <p:spPr>
          <a:xfrm>
            <a:off x="6405996" y="901353"/>
            <a:ext cx="1438536" cy="649476"/>
          </a:xfrm>
          <a:prstGeom prst="rect">
            <a:avLst/>
          </a:prstGeom>
          <a:noFill/>
          <a:ln w="28575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cxnSp>
        <p:nvCxnSpPr>
          <p:cNvPr id="23" name="Conexão recta unidireccional 22"/>
          <p:cNvCxnSpPr/>
          <p:nvPr/>
        </p:nvCxnSpPr>
        <p:spPr>
          <a:xfrm flipH="1">
            <a:off x="5486564" y="1550829"/>
            <a:ext cx="1219036" cy="658030"/>
          </a:xfrm>
          <a:prstGeom prst="straightConnector1">
            <a:avLst/>
          </a:prstGeom>
          <a:ln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exão recta unidireccional 29"/>
          <p:cNvCxnSpPr/>
          <p:nvPr/>
        </p:nvCxnSpPr>
        <p:spPr>
          <a:xfrm>
            <a:off x="5377000" y="1623224"/>
            <a:ext cx="0" cy="585635"/>
          </a:xfrm>
          <a:prstGeom prst="straightConnector1">
            <a:avLst/>
          </a:prstGeom>
          <a:ln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8" name="Imagem 37"/>
          <p:cNvPicPr/>
          <p:nvPr/>
        </p:nvPicPr>
        <p:blipFill rotWithShape="1">
          <a:blip r:embed="rId3"/>
          <a:srcRect l="35237" t="7594" r="56746" b="88706"/>
          <a:stretch/>
        </p:blipFill>
        <p:spPr bwMode="auto">
          <a:xfrm>
            <a:off x="4222432" y="2622042"/>
            <a:ext cx="1983400" cy="79171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075700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Imagem 26"/>
          <p:cNvPicPr/>
          <p:nvPr/>
        </p:nvPicPr>
        <p:blipFill>
          <a:blip r:embed="rId2"/>
          <a:stretch>
            <a:fillRect/>
          </a:stretch>
        </p:blipFill>
        <p:spPr>
          <a:xfrm>
            <a:off x="5223509" y="1681634"/>
            <a:ext cx="3882391" cy="2269714"/>
          </a:xfrm>
          <a:prstGeom prst="rect">
            <a:avLst/>
          </a:prstGeom>
        </p:spPr>
      </p:pic>
      <p:pic>
        <p:nvPicPr>
          <p:cNvPr id="20" name="Imagem 19"/>
          <p:cNvPicPr/>
          <p:nvPr/>
        </p:nvPicPr>
        <p:blipFill>
          <a:blip r:embed="rId3"/>
          <a:stretch>
            <a:fillRect/>
          </a:stretch>
        </p:blipFill>
        <p:spPr>
          <a:xfrm>
            <a:off x="929063" y="1563787"/>
            <a:ext cx="3630805" cy="2387561"/>
          </a:xfrm>
          <a:prstGeom prst="rect">
            <a:avLst/>
          </a:prstGeom>
        </p:spPr>
      </p:pic>
      <p:sp>
        <p:nvSpPr>
          <p:cNvPr id="10" name="CaixaDeTexto 9"/>
          <p:cNvSpPr txBox="1"/>
          <p:nvPr/>
        </p:nvSpPr>
        <p:spPr>
          <a:xfrm>
            <a:off x="8607551" y="553798"/>
            <a:ext cx="37755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600" b="1" dirty="0">
                <a:solidFill>
                  <a:srgbClr val="002060"/>
                </a:solidFill>
              </a:rPr>
              <a:t>6</a:t>
            </a:r>
            <a:r>
              <a:rPr lang="pt-PT" sz="3600" b="1" dirty="0" smtClean="0">
                <a:solidFill>
                  <a:srgbClr val="002060"/>
                </a:solidFill>
              </a:rPr>
              <a:t>. Gravar trabalho</a:t>
            </a:r>
            <a:endParaRPr lang="pt-PT" sz="3600" b="1" dirty="0">
              <a:solidFill>
                <a:srgbClr val="002060"/>
              </a:solidFill>
            </a:endParaRPr>
          </a:p>
        </p:txBody>
      </p:sp>
      <p:sp>
        <p:nvSpPr>
          <p:cNvPr id="25" name="CaixaDeTexto 24"/>
          <p:cNvSpPr txBox="1"/>
          <p:nvPr/>
        </p:nvSpPr>
        <p:spPr>
          <a:xfrm>
            <a:off x="569630" y="785612"/>
            <a:ext cx="11274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000" b="1" dirty="0">
                <a:solidFill>
                  <a:srgbClr val="002060"/>
                </a:solidFill>
              </a:rPr>
              <a:t>F</a:t>
            </a:r>
            <a:r>
              <a:rPr lang="pt-PT" sz="2000" b="1" dirty="0" smtClean="0">
                <a:solidFill>
                  <a:srgbClr val="002060"/>
                </a:solidFill>
              </a:rPr>
              <a:t>icheiro</a:t>
            </a:r>
            <a:endParaRPr lang="pt-PT" sz="2000" b="1" dirty="0">
              <a:solidFill>
                <a:srgbClr val="002060"/>
              </a:solidFill>
            </a:endParaRPr>
          </a:p>
        </p:txBody>
      </p:sp>
      <p:sp>
        <p:nvSpPr>
          <p:cNvPr id="26" name="Retângulo 25"/>
          <p:cNvSpPr/>
          <p:nvPr/>
        </p:nvSpPr>
        <p:spPr>
          <a:xfrm>
            <a:off x="534598" y="752673"/>
            <a:ext cx="1036320" cy="465987"/>
          </a:xfrm>
          <a:prstGeom prst="rect">
            <a:avLst/>
          </a:prstGeom>
          <a:noFill/>
          <a:ln w="28575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cxnSp>
        <p:nvCxnSpPr>
          <p:cNvPr id="17" name="Conexão reta 5"/>
          <p:cNvCxnSpPr/>
          <p:nvPr/>
        </p:nvCxnSpPr>
        <p:spPr>
          <a:xfrm flipV="1">
            <a:off x="1509745" y="6624268"/>
            <a:ext cx="9824982" cy="58992"/>
          </a:xfrm>
          <a:prstGeom prst="line">
            <a:avLst/>
          </a:prstGeom>
          <a:ln w="3810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9" name="Conexão reta 5"/>
          <p:cNvCxnSpPr/>
          <p:nvPr/>
        </p:nvCxnSpPr>
        <p:spPr>
          <a:xfrm flipV="1">
            <a:off x="1621536" y="370918"/>
            <a:ext cx="9824982" cy="58992"/>
          </a:xfrm>
          <a:prstGeom prst="line">
            <a:avLst/>
          </a:prstGeom>
          <a:ln w="3810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3" name="CaixaDeTexto 12"/>
          <p:cNvSpPr txBox="1"/>
          <p:nvPr/>
        </p:nvSpPr>
        <p:spPr>
          <a:xfrm>
            <a:off x="5279136" y="594058"/>
            <a:ext cx="13945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000" b="1" dirty="0" smtClean="0">
                <a:solidFill>
                  <a:srgbClr val="002060"/>
                </a:solidFill>
              </a:rPr>
              <a:t>Guardar como</a:t>
            </a:r>
            <a:endParaRPr lang="pt-PT" sz="2000" b="1" dirty="0">
              <a:solidFill>
                <a:srgbClr val="002060"/>
              </a:solidFill>
            </a:endParaRPr>
          </a:p>
        </p:txBody>
      </p:sp>
      <p:sp>
        <p:nvSpPr>
          <p:cNvPr id="14" name="Retângulo 25"/>
          <p:cNvSpPr/>
          <p:nvPr/>
        </p:nvSpPr>
        <p:spPr>
          <a:xfrm>
            <a:off x="5243529" y="553022"/>
            <a:ext cx="1211672" cy="732759"/>
          </a:xfrm>
          <a:prstGeom prst="rect">
            <a:avLst/>
          </a:prstGeom>
          <a:noFill/>
          <a:ln w="28575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5" name="Retângulo 25"/>
          <p:cNvSpPr/>
          <p:nvPr/>
        </p:nvSpPr>
        <p:spPr>
          <a:xfrm>
            <a:off x="1838780" y="4551951"/>
            <a:ext cx="2555420" cy="1337424"/>
          </a:xfrm>
          <a:prstGeom prst="rect">
            <a:avLst/>
          </a:prstGeom>
          <a:noFill/>
          <a:ln w="28575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6" name="CaixaDeTexto 15"/>
          <p:cNvSpPr txBox="1"/>
          <p:nvPr/>
        </p:nvSpPr>
        <p:spPr>
          <a:xfrm>
            <a:off x="1838780" y="4577292"/>
            <a:ext cx="25554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PT" sz="2000" b="1" dirty="0" smtClean="0">
                <a:solidFill>
                  <a:srgbClr val="002060"/>
                </a:solidFill>
              </a:rPr>
              <a:t>Dá-se um nome ao ficheiro e escolhe-se o local onde se quer guardar.</a:t>
            </a:r>
            <a:endParaRPr lang="pt-PT" sz="2000" b="1" dirty="0">
              <a:solidFill>
                <a:srgbClr val="002060"/>
              </a:solidFill>
            </a:endParaRPr>
          </a:p>
        </p:txBody>
      </p:sp>
      <p:cxnSp>
        <p:nvCxnSpPr>
          <p:cNvPr id="6" name="Conexão recta unidireccional 5"/>
          <p:cNvCxnSpPr/>
          <p:nvPr/>
        </p:nvCxnSpPr>
        <p:spPr>
          <a:xfrm>
            <a:off x="5802621" y="1310552"/>
            <a:ext cx="46744" cy="469804"/>
          </a:xfrm>
          <a:prstGeom prst="straightConnector1">
            <a:avLst/>
          </a:prstGeom>
          <a:ln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exão recta unidireccional 27"/>
          <p:cNvCxnSpPr/>
          <p:nvPr/>
        </p:nvCxnSpPr>
        <p:spPr>
          <a:xfrm flipH="1">
            <a:off x="1004181" y="1154824"/>
            <a:ext cx="13763" cy="468400"/>
          </a:xfrm>
          <a:prstGeom prst="straightConnector1">
            <a:avLst/>
          </a:prstGeom>
          <a:ln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exão recta unidireccional 29"/>
          <p:cNvCxnSpPr/>
          <p:nvPr/>
        </p:nvCxnSpPr>
        <p:spPr>
          <a:xfrm>
            <a:off x="5377000" y="1623224"/>
            <a:ext cx="0" cy="585635"/>
          </a:xfrm>
          <a:prstGeom prst="straightConnector1">
            <a:avLst/>
          </a:prstGeom>
          <a:ln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9378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405</TotalTime>
  <Words>252</Words>
  <Application>Microsoft Office PowerPoint</Application>
  <PresentationFormat>Ecrã Panorâmico</PresentationFormat>
  <Paragraphs>63</Paragraphs>
  <Slides>17</Slides>
  <Notes>0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17</vt:i4>
      </vt:variant>
    </vt:vector>
  </HeadingPairs>
  <TitlesOfParts>
    <vt:vector size="22" baseType="lpstr">
      <vt:lpstr>Arial</vt:lpstr>
      <vt:lpstr>Calibri</vt:lpstr>
      <vt:lpstr>Calibri Light</vt:lpstr>
      <vt:lpstr>Times New Roman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Utilizador</dc:creator>
  <cp:lastModifiedBy>Utilizador</cp:lastModifiedBy>
  <cp:revision>41</cp:revision>
  <dcterms:created xsi:type="dcterms:W3CDTF">2016-01-04T23:44:17Z</dcterms:created>
  <dcterms:modified xsi:type="dcterms:W3CDTF">2016-11-30T23:08:11Z</dcterms:modified>
</cp:coreProperties>
</file>